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00">
          <p15:clr>
            <a:srgbClr val="A4A3A4"/>
          </p15:clr>
        </p15:guide>
        <p15:guide id="2" orient="horz" pos="3408">
          <p15:clr>
            <a:srgbClr val="A4A3A4"/>
          </p15:clr>
        </p15:guide>
        <p15:guide id="3" pos="6936">
          <p15:clr>
            <a:srgbClr val="A4A3A4"/>
          </p15:clr>
        </p15:guide>
        <p15:guide id="4" pos="74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gXcvbukQ4F83e7utFLJ/YgAzPV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E751D9-FBBB-4AFA-A791-0C1816F350FB}">
  <a:tblStyle styleId="{07E751D9-FBBB-4AFA-A791-0C1816F350FB}" styleName="Table_0">
    <a:wholeTbl>
      <a:tcTxStyle b="off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EFC"/>
          </a:solidFill>
        </a:fill>
      </a:tcStyle>
    </a:wholeTbl>
    <a:band1H>
      <a:tcTxStyle/>
      <a:tcStyle>
        <a:tcBdr/>
        <a:fill>
          <a:solidFill>
            <a:srgbClr val="CFDBF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BF9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429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5bf0ec3d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5bf0ec3dc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15bf0ec3dc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5bf0ec3d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5bf0ec3dc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15bf0ec3dc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5bf0ec3d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5bf0ec3d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15bf0ec3dc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5bf0ec3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5bf0ec3d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15bf0ec3dc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/>
          <p:nvPr/>
        </p:nvSpPr>
        <p:spPr>
          <a:xfrm>
            <a:off x="4000500" y="1087403"/>
            <a:ext cx="8191500" cy="5770597"/>
          </a:xfrm>
          <a:custGeom>
            <a:avLst/>
            <a:gdLst/>
            <a:ahLst/>
            <a:cxnLst/>
            <a:rect l="l" t="t" r="r" b="b"/>
            <a:pathLst>
              <a:path w="8191500" h="5770597" extrusionOk="0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17;p15"/>
          <p:cNvCxnSpPr/>
          <p:nvPr/>
        </p:nvCxnSpPr>
        <p:spPr>
          <a:xfrm>
            <a:off x="406241" y="183933"/>
            <a:ext cx="0" cy="1597708"/>
          </a:xfrm>
          <a:prstGeom prst="straightConnector1">
            <a:avLst/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15"/>
          <p:cNvSpPr/>
          <p:nvPr/>
        </p:nvSpPr>
        <p:spPr>
          <a:xfrm>
            <a:off x="5292348" y="1"/>
            <a:ext cx="2279742" cy="1267785"/>
          </a:xfrm>
          <a:custGeom>
            <a:avLst/>
            <a:gdLst/>
            <a:ahLst/>
            <a:cxnLst/>
            <a:rect l="l" t="t" r="r" b="b"/>
            <a:pathLst>
              <a:path w="2279742" h="1267785" extrusionOk="0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5"/>
          <p:cNvSpPr/>
          <p:nvPr/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5"/>
          <p:cNvSpPr/>
          <p:nvPr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5"/>
          <p:cNvSpPr/>
          <p:nvPr/>
        </p:nvSpPr>
        <p:spPr>
          <a:xfrm flipH="1">
            <a:off x="0" y="2949740"/>
            <a:ext cx="1186451" cy="1771650"/>
          </a:xfrm>
          <a:custGeom>
            <a:avLst/>
            <a:gdLst/>
            <a:ahLst/>
            <a:cxnLst/>
            <a:rect l="l" t="t" r="r" b="b"/>
            <a:pathLst>
              <a:path w="1186451" h="1771650" extrusionOk="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5"/>
          <p:cNvSpPr/>
          <p:nvPr/>
        </p:nvSpPr>
        <p:spPr>
          <a:xfrm rot="-5400000">
            <a:off x="1539683" y="4203427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5"/>
          <p:cNvSpPr txBox="1"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/>
          <p:nvPr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4"/>
          <p:cNvSpPr/>
          <p:nvPr/>
        </p:nvSpPr>
        <p:spPr>
          <a:xfrm rot="-1577571" flipH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>
                <a:alpha val="94901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4"/>
          <p:cNvSpPr/>
          <p:nvPr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7" name="Google Shape;117;p25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 с 2 средними рисунками">
  <p:cSld name="Заголовок и объект с 2 средними рисунками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>
            <a:spLocks noGrp="1"/>
          </p:cNvSpPr>
          <p:nvPr>
            <p:ph type="pic" idx="2"/>
          </p:nvPr>
        </p:nvSpPr>
        <p:spPr>
          <a:xfrm>
            <a:off x="7901259" y="2727729"/>
            <a:ext cx="4290740" cy="4130271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6"/>
          <p:cNvSpPr>
            <a:spLocks noGrp="1"/>
          </p:cNvSpPr>
          <p:nvPr>
            <p:ph type="pic" idx="3"/>
          </p:nvPr>
        </p:nvSpPr>
        <p:spPr>
          <a:xfrm>
            <a:off x="6261609" y="0"/>
            <a:ext cx="3519311" cy="3007909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6"/>
          <p:cNvSpPr/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6"/>
          <p:cNvSpPr/>
          <p:nvPr/>
        </p:nvSpPr>
        <p:spPr>
          <a:xfrm rot="-6040930" flipH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841248" y="1828800"/>
            <a:ext cx="5093208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3" name="Google Shape;133;p27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9" name="Google Shape;139;p28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8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9" name="Google Shape;149;p29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9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8" name="Google Shape;158;p30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0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 с 2 небольшими рисунками">
  <p:cSld name="Заголовок и объект с 2 небольшими рисунками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>
            <a:spLocks noGrp="1"/>
          </p:cNvSpPr>
          <p:nvPr>
            <p:ph type="pic" idx="2"/>
          </p:nvPr>
        </p:nvSpPr>
        <p:spPr>
          <a:xfrm>
            <a:off x="7200479" y="1150210"/>
            <a:ext cx="2207046" cy="2204178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16"/>
          <p:cNvSpPr>
            <a:spLocks noGrp="1"/>
          </p:cNvSpPr>
          <p:nvPr>
            <p:ph type="pic" idx="3"/>
          </p:nvPr>
        </p:nvSpPr>
        <p:spPr>
          <a:xfrm>
            <a:off x="8444632" y="2579683"/>
            <a:ext cx="3096807" cy="3096807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539496" y="1825625"/>
            <a:ext cx="580644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16"/>
          <p:cNvSpPr/>
          <p:nvPr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6"/>
          <p:cNvSpPr/>
          <p:nvPr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естка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7"/>
          <p:cNvSpPr/>
          <p:nvPr/>
        </p:nvSpPr>
        <p:spPr>
          <a:xfrm rot="-1790889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7"/>
          <p:cNvSpPr/>
          <p:nvPr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7"/>
          <p:cNvSpPr txBox="1"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1"/>
          </p:nvPr>
        </p:nvSpPr>
        <p:spPr>
          <a:xfrm>
            <a:off x="5788152" y="1527048"/>
            <a:ext cx="5111496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1179576" y="1911096"/>
            <a:ext cx="9829800" cy="38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0" name="Google Shape;50;p18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8"/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 3 столбцов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3"/>
          </p:nvPr>
        </p:nvSpPr>
        <p:spPr>
          <a:xfrm>
            <a:off x="445312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4"/>
          </p:nvPr>
        </p:nvSpPr>
        <p:spPr>
          <a:xfrm>
            <a:off x="445312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19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9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5"/>
          </p:nvPr>
        </p:nvSpPr>
        <p:spPr>
          <a:xfrm>
            <a:off x="806500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6"/>
          </p:nvPr>
        </p:nvSpPr>
        <p:spPr>
          <a:xfrm>
            <a:off x="806500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>
  <p:cSld name="Сравнение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" name="Google Shape;74;p20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0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ение">
  <p:cSld name="Заключение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/>
          <p:nvPr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1"/>
          <p:cNvSpPr/>
          <p:nvPr/>
        </p:nvSpPr>
        <p:spPr>
          <a:xfrm flipH="1">
            <a:off x="530529" y="0"/>
            <a:ext cx="1155142" cy="591009"/>
          </a:xfrm>
          <a:custGeom>
            <a:avLst/>
            <a:gdLst/>
            <a:ahLst/>
            <a:cxnLst/>
            <a:rect l="l" t="t" r="r" b="b"/>
            <a:pathLst>
              <a:path w="1155142" h="591009" extrusionOk="0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1"/>
          <p:cNvSpPr/>
          <p:nvPr/>
        </p:nvSpPr>
        <p:spPr>
          <a:xfrm flipH="1">
            <a:off x="3961511" y="-1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1"/>
          <p:cNvSpPr/>
          <p:nvPr/>
        </p:nvSpPr>
        <p:spPr>
          <a:xfrm flipH="1">
            <a:off x="0" y="2936831"/>
            <a:ext cx="159741" cy="552996"/>
          </a:xfrm>
          <a:custGeom>
            <a:avLst/>
            <a:gdLst/>
            <a:ahLst/>
            <a:cxnLst/>
            <a:rect l="l" t="t" r="r" b="b"/>
            <a:pathLst>
              <a:path w="159741" h="552996" extrusionOk="0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1"/>
          <p:cNvSpPr/>
          <p:nvPr/>
        </p:nvSpPr>
        <p:spPr>
          <a:xfrm flipH="1">
            <a:off x="0" y="5835649"/>
            <a:ext cx="1548180" cy="1022351"/>
          </a:xfrm>
          <a:custGeom>
            <a:avLst/>
            <a:gdLst/>
            <a:ahLst/>
            <a:cxnLst/>
            <a:rect l="l" t="t" r="r" b="b"/>
            <a:pathLst>
              <a:path w="1548180" h="1022351" extrusionOk="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1"/>
          <p:cNvSpPr/>
          <p:nvPr/>
        </p:nvSpPr>
        <p:spPr>
          <a:xfrm flipH="1">
            <a:off x="340505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1"/>
          <p:cNvSpPr/>
          <p:nvPr/>
        </p:nvSpPr>
        <p:spPr>
          <a:xfrm flipH="1">
            <a:off x="4132972" y="6258755"/>
            <a:ext cx="1565940" cy="599245"/>
          </a:xfrm>
          <a:custGeom>
            <a:avLst/>
            <a:gdLst/>
            <a:ahLst/>
            <a:cxnLst/>
            <a:rect l="l" t="t" r="r" b="b"/>
            <a:pathLst>
              <a:path w="1565940" h="599245" extrusionOk="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dt" idx="10"/>
          </p:nvPr>
        </p:nvSpPr>
        <p:spPr>
          <a:xfrm>
            <a:off x="1682496" y="6356350"/>
            <a:ext cx="1545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ftr" idx="11"/>
          </p:nvPr>
        </p:nvSpPr>
        <p:spPr>
          <a:xfrm>
            <a:off x="609904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10506456" y="6356350"/>
            <a:ext cx="850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665976" y="2551176"/>
            <a:ext cx="4709160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цитаты с рисунком">
  <p:cSld name="Слайд цитаты с рисунком"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spcFirstLastPara="1" wrap="square" lIns="457200" tIns="45700" rIns="457200" bIns="2331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 2">
  <p:cSld name="Заголовок и объект 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1" name="Google Shape;101;p23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3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838200" y="1911096"/>
            <a:ext cx="10515600" cy="38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0.wmf"/><Relationship Id="rId5" Type="http://schemas.openxmlformats.org/officeDocument/2006/relationships/image" Target="../media/image12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1.png"/><Relationship Id="rId9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 txBox="1">
            <a:spLocks noGrp="1"/>
          </p:cNvSpPr>
          <p:nvPr>
            <p:ph type="ctrTitle"/>
          </p:nvPr>
        </p:nvSpPr>
        <p:spPr>
          <a:xfrm>
            <a:off x="4945224" y="2743200"/>
            <a:ext cx="6740808" cy="23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ru-RU" dirty="0">
                <a:solidFill>
                  <a:srgbClr val="FFFFFF"/>
                </a:solidFill>
              </a:rPr>
              <a:t>Проект «Система жизнеобеспечения и мониторинга живого уголка»</a:t>
            </a:r>
            <a:endParaRPr dirty="0"/>
          </a:p>
        </p:txBody>
      </p:sp>
      <p:sp>
        <p:nvSpPr>
          <p:cNvPr id="166" name="Google Shape;166;p1"/>
          <p:cNvSpPr txBox="1">
            <a:spLocks noGrp="1"/>
          </p:cNvSpPr>
          <p:nvPr>
            <p:ph type="subTitle" idx="1"/>
          </p:nvPr>
        </p:nvSpPr>
        <p:spPr>
          <a:xfrm>
            <a:off x="4765040" y="5221224"/>
            <a:ext cx="6920992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ru-RU" dirty="0">
                <a:solidFill>
                  <a:srgbClr val="FFFFFF"/>
                </a:solidFill>
              </a:rPr>
              <a:t>Выполнил: Сацкий Артём Владимирович</a:t>
            </a:r>
            <a:endParaRPr dirty="0"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ru-RU" dirty="0">
                <a:solidFill>
                  <a:srgbClr val="FFFFFF"/>
                </a:solidFill>
              </a:rPr>
              <a:t>Научный руководитель: Сергеев Константин Юрьевич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342DD20-FD62-4850-98F7-EE61F3B6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86060">
            <a:off x="3671917" y="3755873"/>
            <a:ext cx="3681918" cy="1781333"/>
          </a:xfrm>
          <a:prstGeom prst="rect">
            <a:avLst/>
          </a:prstGeom>
        </p:spPr>
      </p:pic>
      <p:sp>
        <p:nvSpPr>
          <p:cNvPr id="280" name="Google Shape;280;p10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Выбор электронных компонентов</a:t>
            </a:r>
            <a:endParaRPr dirty="0"/>
          </a:p>
        </p:txBody>
      </p:sp>
      <p:sp>
        <p:nvSpPr>
          <p:cNvPr id="284" name="Google Shape;28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</a:rPr>
              <a:t>10</a:t>
            </a:fld>
            <a:endParaRPr sz="1200" b="0" i="0" u="none" strike="noStrike" cap="none">
              <a:solidFill>
                <a:srgbClr val="888888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DD1313-BE1E-495C-8673-2D0F7C00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68" y="1690688"/>
            <a:ext cx="17240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1B536F-EF6D-4BF2-9366-8346A24EE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511" y="1390650"/>
            <a:ext cx="2584326" cy="18240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FFA467-CC08-4B9B-8DBA-5A58BB99C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953" y="1551235"/>
            <a:ext cx="2695575" cy="18954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080BC2-EF4D-4EFF-BF16-329CD7590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739040"/>
            <a:ext cx="2192159" cy="18954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1F32B1C-611F-48E6-805B-500BE68B5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5392" y="4062921"/>
            <a:ext cx="1913416" cy="16488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889CB3B-97AC-4382-8AEA-157A25460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7" y="3509647"/>
            <a:ext cx="2590800" cy="2562225"/>
          </a:xfrm>
          <a:prstGeom prst="rect">
            <a:avLst/>
          </a:prstGeom>
        </p:spPr>
      </p:pic>
      <p:sp>
        <p:nvSpPr>
          <p:cNvPr id="280" name="Google Shape;280;p10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Выбор электронных компонентов</a:t>
            </a:r>
            <a:endParaRPr dirty="0"/>
          </a:p>
        </p:txBody>
      </p:sp>
      <p:sp>
        <p:nvSpPr>
          <p:cNvPr id="284" name="Google Shape;28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</a:rPr>
              <a:t>11</a:t>
            </a:fld>
            <a:endParaRPr sz="1200" b="0" i="0" u="none" strike="noStrike" cap="none">
              <a:solidFill>
                <a:srgbClr val="888888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A1B8C5-8D31-427E-8C61-F38F5809E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135" y="1633854"/>
            <a:ext cx="1990725" cy="1714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FCBDBA-6FF1-405E-A9CE-B58E78CC7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636" y="1531460"/>
            <a:ext cx="2438727" cy="19192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46BD88-D1F3-4F53-8180-047E7D8D7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139" y="1595118"/>
            <a:ext cx="1762125" cy="15906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78CAB2-7A7D-40DB-8AC3-94A166881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201" y="4023359"/>
            <a:ext cx="1524000" cy="149542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216EA01-4C7F-4A63-874D-A422EE38C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061" y="3995422"/>
            <a:ext cx="20478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5bf0ec3dc_0_17"/>
          <p:cNvSpPr txBox="1">
            <a:spLocks noGrp="1"/>
          </p:cNvSpPr>
          <p:nvPr>
            <p:ph type="title"/>
          </p:nvPr>
        </p:nvSpPr>
        <p:spPr>
          <a:xfrm>
            <a:off x="539496" y="2126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Экономическая оценка изделия</a:t>
            </a:r>
            <a:endParaRPr dirty="0"/>
          </a:p>
        </p:txBody>
      </p:sp>
      <p:sp>
        <p:nvSpPr>
          <p:cNvPr id="291" name="Google Shape;291;g115bf0ec3dc_0_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293" name="Google Shape;293;g115bf0ec3dc_0_17"/>
          <p:cNvSpPr txBox="1"/>
          <p:nvPr/>
        </p:nvSpPr>
        <p:spPr>
          <a:xfrm>
            <a:off x="4323545" y="5800267"/>
            <a:ext cx="2947502" cy="738633"/>
          </a:xfrm>
          <a:prstGeom prst="rect">
            <a:avLst/>
          </a:prstGeom>
          <a:solidFill>
            <a:srgbClr val="2AC2B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40</a:t>
            </a:r>
            <a:r>
              <a:rPr lang="ru-RU" sz="3600" b="1" dirty="0">
                <a:latin typeface="Calibri"/>
                <a:ea typeface="Calibri"/>
                <a:cs typeface="Calibri"/>
                <a:sym typeface="Calibri"/>
              </a:rPr>
              <a:t>00 и </a:t>
            </a: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ru-RU" sz="3600" b="1" dirty="0">
                <a:latin typeface="Calibri"/>
                <a:ea typeface="Calibri"/>
                <a:cs typeface="Calibri"/>
                <a:sym typeface="Calibri"/>
              </a:rPr>
              <a:t>000 Р</a:t>
            </a:r>
            <a:endParaRPr sz="3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75CB2-1252-4C28-9E34-C95705922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79" y="1538300"/>
            <a:ext cx="5482233" cy="40395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5bf0ec3dc_0_37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Фото прототипов и готового изделия</a:t>
            </a:r>
            <a:endParaRPr dirty="0"/>
          </a:p>
        </p:txBody>
      </p:sp>
      <p:sp>
        <p:nvSpPr>
          <p:cNvPr id="300" name="Google Shape;300;g115bf0ec3dc_0_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pic>
        <p:nvPicPr>
          <p:cNvPr id="301" name="Google Shape;301;g115bf0ec3dc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725" y="1606750"/>
            <a:ext cx="4331307" cy="486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15bf0ec3dc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932" y="3911625"/>
            <a:ext cx="5693169" cy="252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15bf0ec3dc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223" y="1631800"/>
            <a:ext cx="3349375" cy="23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bf0ec3dc_0_27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</a:t>
            </a:r>
            <a:endParaRPr dirty="0"/>
          </a:p>
        </p:txBody>
      </p:sp>
      <p:sp>
        <p:nvSpPr>
          <p:cNvPr id="310" name="Google Shape;310;g115bf0ec3dc_0_27"/>
          <p:cNvSpPr txBox="1">
            <a:spLocks noGrp="1"/>
          </p:cNvSpPr>
          <p:nvPr>
            <p:ph type="body" idx="1"/>
          </p:nvPr>
        </p:nvSpPr>
        <p:spPr>
          <a:xfrm>
            <a:off x="1179576" y="1911096"/>
            <a:ext cx="9829800" cy="385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Разработано и создано устройство, позволяющее на долгий срок оставить живой уголок без присмотра</a:t>
            </a:r>
            <a:br>
              <a:rPr lang="ru-RU" dirty="0"/>
            </a:b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На данный момент проект закончен на 70%</a:t>
            </a:r>
            <a:br>
              <a:rPr lang="ru-RU" dirty="0"/>
            </a:br>
            <a:r>
              <a:rPr lang="ru-RU" dirty="0"/>
              <a:t>Планируется создать сайт, добавить контроль температуры террариумов и видеокамеры</a:t>
            </a:r>
            <a:endParaRPr dirty="0"/>
          </a:p>
        </p:txBody>
      </p:sp>
      <p:sp>
        <p:nvSpPr>
          <p:cNvPr id="311" name="Google Shape;311;g115bf0ec3dc_0_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Введение. Проблема и актуальность</a:t>
            </a:r>
            <a:endParaRPr dirty="0"/>
          </a:p>
        </p:txBody>
      </p:sp>
      <p:sp>
        <p:nvSpPr>
          <p:cNvPr id="173" name="Google Shape;173;p2"/>
          <p:cNvSpPr txBox="1">
            <a:spLocks noGrp="1"/>
          </p:cNvSpPr>
          <p:nvPr>
            <p:ph type="body" idx="1"/>
          </p:nvPr>
        </p:nvSpPr>
        <p:spPr>
          <a:xfrm>
            <a:off x="539496" y="1825625"/>
            <a:ext cx="580644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/>
              <a:t>Пандемия, люди переходят в режим дистанционной работы или учебы, заболевают, а животные остаются без присмотра. Эту проблему должен решить мой проект</a:t>
            </a:r>
            <a:endParaRPr dirty="0"/>
          </a:p>
        </p:txBody>
      </p:sp>
      <p:pic>
        <p:nvPicPr>
          <p:cNvPr id="174" name="Google Shape;174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2" b="71"/>
          <a:stretch/>
        </p:blipFill>
        <p:spPr>
          <a:xfrm>
            <a:off x="7200900" y="1150938"/>
            <a:ext cx="2206625" cy="22034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5" name="Google Shape;175;p2" descr="Хомяк Брандта — Википедия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4096" b="4097"/>
          <a:stretch/>
        </p:blipFill>
        <p:spPr>
          <a:xfrm>
            <a:off x="8462920" y="2610255"/>
            <a:ext cx="3096807" cy="309680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Google Shape;17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</a:rPr>
              <a:t>2</a:t>
            </a:fld>
            <a:endParaRPr sz="1200" b="0" i="0" u="none" strike="noStrike" cap="none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"/>
          <p:cNvSpPr txBox="1"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/>
              <a:t>Цель проекта</a:t>
            </a:r>
            <a:endParaRPr/>
          </a:p>
        </p:txBody>
      </p:sp>
      <p:sp>
        <p:nvSpPr>
          <p:cNvPr id="183" name="Google Shape;183;p3"/>
          <p:cNvSpPr txBox="1">
            <a:spLocks noGrp="1"/>
          </p:cNvSpPr>
          <p:nvPr>
            <p:ph type="body" idx="1"/>
          </p:nvPr>
        </p:nvSpPr>
        <p:spPr>
          <a:xfrm>
            <a:off x="5788152" y="1527048"/>
            <a:ext cx="5111496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/>
              <a:t>Создать устройство, автоматизирующее живой уголок</a:t>
            </a:r>
            <a:endParaRPr/>
          </a:p>
        </p:txBody>
      </p:sp>
      <p:sp>
        <p:nvSpPr>
          <p:cNvPr id="184" name="Google Shape;18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</a:rPr>
              <a:t>3</a:t>
            </a:fld>
            <a:endParaRPr sz="1200" b="0" i="0" u="none" strike="noStrike" cap="none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Задачи проекта</a:t>
            </a:r>
            <a:endParaRPr/>
          </a:p>
        </p:txBody>
      </p:sp>
      <p:grpSp>
        <p:nvGrpSpPr>
          <p:cNvPr id="191" name="Google Shape;191;p4"/>
          <p:cNvGrpSpPr/>
          <p:nvPr/>
        </p:nvGrpSpPr>
        <p:grpSpPr>
          <a:xfrm>
            <a:off x="997832" y="2255929"/>
            <a:ext cx="10193287" cy="2600845"/>
            <a:chOff x="1136" y="674017"/>
            <a:chExt cx="10193287" cy="2600845"/>
          </a:xfrm>
        </p:grpSpPr>
        <p:sp>
          <p:nvSpPr>
            <p:cNvPr id="192" name="Google Shape;192;p4"/>
            <p:cNvSpPr/>
            <p:nvPr/>
          </p:nvSpPr>
          <p:spPr>
            <a:xfrm>
              <a:off x="1136" y="674017"/>
              <a:ext cx="1903585" cy="2327853"/>
            </a:xfrm>
            <a:prstGeom prst="rect">
              <a:avLst/>
            </a:prstGeom>
            <a:solidFill>
              <a:srgbClr val="FBE2DE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 txBox="1"/>
            <p:nvPr/>
          </p:nvSpPr>
          <p:spPr>
            <a:xfrm>
              <a:off x="1136" y="1558601"/>
              <a:ext cx="1903585" cy="139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625" tIns="330200" rIns="129625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ru-RU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Исследовать живой уголок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603750" y="906802"/>
              <a:ext cx="698356" cy="698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 txBox="1"/>
            <p:nvPr/>
          </p:nvSpPr>
          <p:spPr>
            <a:xfrm>
              <a:off x="706022" y="1009074"/>
              <a:ext cx="493812" cy="493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425" tIns="12700" rIns="54425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ru-RU" sz="3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21552" y="3001798"/>
              <a:ext cx="1662752" cy="72"/>
            </a:xfrm>
            <a:prstGeom prst="rect">
              <a:avLst/>
            </a:prstGeom>
            <a:solidFill>
              <a:srgbClr val="5A5260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070996" y="674017"/>
              <a:ext cx="1927446" cy="2327853"/>
            </a:xfrm>
            <a:prstGeom prst="rect">
              <a:avLst/>
            </a:prstGeom>
            <a:solidFill>
              <a:srgbClr val="D9E8FC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 txBox="1"/>
            <p:nvPr/>
          </p:nvSpPr>
          <p:spPr>
            <a:xfrm>
              <a:off x="2070996" y="1558601"/>
              <a:ext cx="1927446" cy="139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625" tIns="330200" rIns="129625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ru-RU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Проанализировать рынок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685541" y="906802"/>
              <a:ext cx="698356" cy="6983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 txBox="1"/>
            <p:nvPr/>
          </p:nvSpPr>
          <p:spPr>
            <a:xfrm>
              <a:off x="2787813" y="1009074"/>
              <a:ext cx="493812" cy="493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425" tIns="12700" rIns="54425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ru-RU" sz="3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203343" y="3001798"/>
              <a:ext cx="1662752" cy="72"/>
            </a:xfrm>
            <a:prstGeom prst="rect">
              <a:avLst/>
            </a:prstGeom>
            <a:solidFill>
              <a:srgbClr val="BE96F6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4164718" y="674017"/>
              <a:ext cx="1911450" cy="2327853"/>
            </a:xfrm>
            <a:prstGeom prst="rect">
              <a:avLst/>
            </a:prstGeom>
            <a:solidFill>
              <a:srgbClr val="D1F5F2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 txBox="1"/>
            <p:nvPr/>
          </p:nvSpPr>
          <p:spPr>
            <a:xfrm>
              <a:off x="4164718" y="1558601"/>
              <a:ext cx="1911450" cy="139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625" tIns="330200" rIns="129625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lang="ru-RU" sz="20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Разработать и создать умную кормушку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771265" y="906802"/>
              <a:ext cx="698356" cy="69835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 txBox="1"/>
            <p:nvPr/>
          </p:nvSpPr>
          <p:spPr>
            <a:xfrm>
              <a:off x="4873537" y="1009074"/>
              <a:ext cx="493812" cy="493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425" tIns="12700" rIns="54425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ru-RU" sz="3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4289067" y="3001798"/>
              <a:ext cx="1662752" cy="72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6242443" y="674017"/>
              <a:ext cx="1863114" cy="2327853"/>
            </a:xfrm>
            <a:prstGeom prst="rect">
              <a:avLst/>
            </a:prstGeom>
            <a:solidFill>
              <a:srgbClr val="F1E9FD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 txBox="1"/>
            <p:nvPr/>
          </p:nvSpPr>
          <p:spPr>
            <a:xfrm>
              <a:off x="6177484" y="1668844"/>
              <a:ext cx="2029390" cy="1606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625" tIns="330200" rIns="129625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lang="ru-RU" sz="20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Автоматизировать процессы живого уголка</a:t>
              </a:r>
              <a:endParaRPr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6824822" y="906802"/>
              <a:ext cx="698356" cy="69835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 txBox="1"/>
            <p:nvPr/>
          </p:nvSpPr>
          <p:spPr>
            <a:xfrm>
              <a:off x="6927094" y="1009074"/>
              <a:ext cx="493812" cy="493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425" tIns="12700" rIns="54425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ru-RU" sz="3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6342624" y="3001798"/>
              <a:ext cx="1662752" cy="72"/>
            </a:xfrm>
            <a:prstGeom prst="rect">
              <a:avLst/>
            </a:prstGeom>
            <a:solidFill>
              <a:srgbClr val="2AC2B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8271833" y="674017"/>
              <a:ext cx="1922590" cy="2327853"/>
            </a:xfrm>
            <a:prstGeom prst="rect">
              <a:avLst/>
            </a:prstGeom>
            <a:solidFill>
              <a:srgbClr val="FEE9D0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 txBox="1"/>
            <p:nvPr/>
          </p:nvSpPr>
          <p:spPr>
            <a:xfrm>
              <a:off x="8271833" y="1558601"/>
              <a:ext cx="1922590" cy="139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625" tIns="330200" rIns="129625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ru-RU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Транслировать видео живого уголка на сайт</a:t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8883950" y="906802"/>
              <a:ext cx="698356" cy="69835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 txBox="1"/>
            <p:nvPr/>
          </p:nvSpPr>
          <p:spPr>
            <a:xfrm>
              <a:off x="8986222" y="1009074"/>
              <a:ext cx="493812" cy="493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425" tIns="12700" rIns="54425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ru-RU" sz="3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401752" y="3001798"/>
              <a:ext cx="1662752" cy="72"/>
            </a:xfrm>
            <a:prstGeom prst="rect">
              <a:avLst/>
            </a:prstGeom>
            <a:solidFill>
              <a:srgbClr val="FF9513"/>
            </a:solidFill>
            <a:ln w="12700" cap="flat" cmpd="sng">
              <a:solidFill>
                <a:srgbClr val="FF951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</a:rPr>
              <a:t>4</a:t>
            </a:fld>
            <a:endParaRPr sz="1200" b="0" i="0" u="none" strike="noStrike" cap="none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 txBox="1">
            <a:spLocks noGrp="1"/>
          </p:cNvSpPr>
          <p:nvPr>
            <p:ph type="title"/>
          </p:nvPr>
        </p:nvSpPr>
        <p:spPr>
          <a:xfrm>
            <a:off x="839788" y="3175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Живой уголок</a:t>
            </a:r>
            <a:endParaRPr/>
          </a:p>
        </p:txBody>
      </p:sp>
      <p:sp>
        <p:nvSpPr>
          <p:cNvPr id="223" name="Google Shape;223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Аквариум с рыбами</a:t>
            </a:r>
            <a:endParaRPr/>
          </a:p>
        </p:txBody>
      </p:sp>
      <p:sp>
        <p:nvSpPr>
          <p:cNvPr id="224" name="Google Shape;224;p5"/>
          <p:cNvSpPr txBox="1">
            <a:spLocks noGrp="1"/>
          </p:cNvSpPr>
          <p:nvPr>
            <p:ph type="body" idx="3"/>
          </p:nvPr>
        </p:nvSpPr>
        <p:spPr>
          <a:xfrm>
            <a:off x="445312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Горшки с растениями</a:t>
            </a: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5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226" name="Google Shape;226;p5"/>
          <p:cNvSpPr txBox="1">
            <a:spLocks noGrp="1"/>
          </p:cNvSpPr>
          <p:nvPr>
            <p:ph type="body" idx="5"/>
          </p:nvPr>
        </p:nvSpPr>
        <p:spPr>
          <a:xfrm>
            <a:off x="806500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Клетка с хомяками</a:t>
            </a:r>
            <a:endParaRPr/>
          </a:p>
        </p:txBody>
      </p:sp>
      <p:pic>
        <p:nvPicPr>
          <p:cNvPr id="227" name="Google Shape;227;p5"/>
          <p:cNvPicPr preferRelativeResize="0">
            <a:picLocks noGrp="1"/>
          </p:cNvPicPr>
          <p:nvPr>
            <p:ph type="body" idx="6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69599" y="3189335"/>
            <a:ext cx="3292475" cy="231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" descr="Uniel  1 640 ₽ Китай Для растений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772533" y="2701130"/>
            <a:ext cx="3292475" cy="3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925246" y="3003560"/>
            <a:ext cx="3292475" cy="268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Анализ рынка</a:t>
            </a:r>
            <a:endParaRPr dirty="0"/>
          </a:p>
        </p:txBody>
      </p:sp>
      <p:sp>
        <p:nvSpPr>
          <p:cNvPr id="236" name="Google Shape;236;p6"/>
          <p:cNvSpPr txBox="1">
            <a:spLocks noGrp="1"/>
          </p:cNvSpPr>
          <p:nvPr>
            <p:ph type="body" idx="2"/>
          </p:nvPr>
        </p:nvSpPr>
        <p:spPr>
          <a:xfrm>
            <a:off x="1251744" y="4400549"/>
            <a:ext cx="3189627" cy="232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None/>
            </a:pPr>
            <a:r>
              <a:rPr lang="ru-RU" sz="2000">
                <a:solidFill>
                  <a:srgbClr val="00B050"/>
                </a:solidFill>
              </a:rPr>
              <a:t>Плюсы: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/>
              <a:t>Удобное крепление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ru-RU" sz="2000">
                <a:solidFill>
                  <a:srgbClr val="FF0000"/>
                </a:solidFill>
              </a:rPr>
              <a:t>Минусы: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/>
              <a:t>Работа только по таймеру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/>
              <a:t>Сомнительная конструкция</a:t>
            </a:r>
            <a:endParaRPr/>
          </a:p>
        </p:txBody>
      </p:sp>
      <p:sp>
        <p:nvSpPr>
          <p:cNvPr id="237" name="Google Shape;237;p6"/>
          <p:cNvSpPr txBox="1">
            <a:spLocks noGrp="1"/>
          </p:cNvSpPr>
          <p:nvPr>
            <p:ph type="body" idx="4"/>
          </p:nvPr>
        </p:nvSpPr>
        <p:spPr>
          <a:xfrm>
            <a:off x="6096000" y="4323496"/>
            <a:ext cx="4844256" cy="232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None/>
            </a:pPr>
            <a:r>
              <a:rPr lang="ru-RU" sz="2000">
                <a:solidFill>
                  <a:srgbClr val="00B050"/>
                </a:solidFill>
              </a:rPr>
              <a:t>Плюсы:</a:t>
            </a:r>
            <a:endParaRPr sz="2000">
              <a:solidFill>
                <a:srgbClr val="00B05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/>
              <a:t>Удобное крепление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/>
              <a:t>Легко увеличивается количество горшков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ru-RU" sz="2000">
                <a:solidFill>
                  <a:srgbClr val="FF0000"/>
                </a:solidFill>
              </a:rPr>
              <a:t>Минусы: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/>
              <a:t>Работа только по таймеру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/>
              <a:t>Нет контроля уровня воды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238" name="Google Shape;23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</a:rPr>
              <a:t>6</a:t>
            </a:fld>
            <a:endParaRPr sz="1200" b="0" i="0" u="none" strike="noStrike" cap="none">
              <a:solidFill>
                <a:srgbClr val="888888"/>
              </a:solidFill>
            </a:endParaRPr>
          </a:p>
        </p:txBody>
      </p:sp>
      <p:pic>
        <p:nvPicPr>
          <p:cNvPr id="239" name="Google Shape;2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095" y="1481317"/>
            <a:ext cx="3388922" cy="23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7149" y="1142088"/>
            <a:ext cx="3021953" cy="262601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"/>
          <p:cNvSpPr txBox="1"/>
          <p:nvPr/>
        </p:nvSpPr>
        <p:spPr>
          <a:xfrm flipH="1">
            <a:off x="1794737" y="3954164"/>
            <a:ext cx="21036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Цена: 1990 рублей</a:t>
            </a:r>
            <a:endParaRPr/>
          </a:p>
        </p:txBody>
      </p:sp>
      <p:sp>
        <p:nvSpPr>
          <p:cNvPr id="242" name="Google Shape;242;p6"/>
          <p:cNvSpPr txBox="1"/>
          <p:nvPr/>
        </p:nvSpPr>
        <p:spPr>
          <a:xfrm flipH="1">
            <a:off x="7466307" y="3954164"/>
            <a:ext cx="21036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Цена: 1590 рублей</a:t>
            </a: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9982200" y="0"/>
            <a:ext cx="1844040" cy="711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10567414" y="5058000"/>
            <a:ext cx="3600000" cy="3600000"/>
          </a:xfrm>
          <a:prstGeom prst="ellipse">
            <a:avLst/>
          </a:prstGeom>
          <a:noFill/>
          <a:ln w="101600" cap="flat" cmpd="sng">
            <a:solidFill>
              <a:srgbClr val="92BCF6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-1" y="4400548"/>
            <a:ext cx="1042219" cy="19558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-404269" y="-267514"/>
            <a:ext cx="1042220" cy="2827833"/>
          </a:xfrm>
          <a:prstGeom prst="rect">
            <a:avLst/>
          </a:prstGeom>
          <a:noFill/>
          <a:ln w="1016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"/>
          <p:cNvSpPr txBox="1"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/>
              <a:t>Кормушка</a:t>
            </a:r>
            <a:endParaRPr/>
          </a:p>
        </p:txBody>
      </p:sp>
      <p:sp>
        <p:nvSpPr>
          <p:cNvPr id="252" name="Google Shape;252;p7"/>
          <p:cNvSpPr txBox="1">
            <a:spLocks noGrp="1"/>
          </p:cNvSpPr>
          <p:nvPr>
            <p:ph type="sldNum" idx="12"/>
          </p:nvPr>
        </p:nvSpPr>
        <p:spPr>
          <a:xfrm>
            <a:off x="10506456" y="6356350"/>
            <a:ext cx="850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7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253" name="Google Shape;253;p7"/>
          <p:cNvSpPr txBox="1">
            <a:spLocks noGrp="1"/>
          </p:cNvSpPr>
          <p:nvPr>
            <p:ph type="body" idx="1"/>
          </p:nvPr>
        </p:nvSpPr>
        <p:spPr>
          <a:xfrm>
            <a:off x="6450256" y="2052828"/>
            <a:ext cx="4906592" cy="275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ru-RU" sz="3000"/>
              <a:t>Конструкция со шнеком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ru-RU" sz="3000"/>
              <a:t>Расширяемый бункер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ru-RU" sz="3000"/>
              <a:t>Защита от заклинивания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ru-RU" sz="3000"/>
              <a:t>Дистанционное управление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>
            <a:spLocks noGrp="1"/>
          </p:cNvSpPr>
          <p:nvPr>
            <p:ph type="title"/>
          </p:nvPr>
        </p:nvSpPr>
        <p:spPr>
          <a:xfrm>
            <a:off x="539302" y="80216"/>
            <a:ext cx="4538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Разработка изделия</a:t>
            </a:r>
            <a:endParaRPr dirty="0"/>
          </a:p>
        </p:txBody>
      </p:sp>
      <p:sp>
        <p:nvSpPr>
          <p:cNvPr id="260" name="Google Shape;2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888888"/>
                </a:solidFill>
              </a:rPr>
              <a:t>8</a:t>
            </a:fld>
            <a:endParaRPr sz="1200" b="0" i="0" u="none" strike="noStrike" cap="none">
              <a:solidFill>
                <a:srgbClr val="888888"/>
              </a:solidFill>
            </a:endParaRPr>
          </a:p>
        </p:txBody>
      </p:sp>
      <p:pic>
        <p:nvPicPr>
          <p:cNvPr id="261" name="Google Shape;2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298" y="1400141"/>
            <a:ext cx="3061676" cy="25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9"/>
          <p:cNvSpPr txBox="1">
            <a:spLocks noGrp="1"/>
          </p:cNvSpPr>
          <p:nvPr>
            <p:ph type="title"/>
          </p:nvPr>
        </p:nvSpPr>
        <p:spPr>
          <a:xfrm>
            <a:off x="9207172" y="249025"/>
            <a:ext cx="259303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dirty="0"/>
              <a:t>Алгоритм</a:t>
            </a:r>
            <a:br>
              <a:rPr lang="ru-RU" dirty="0"/>
            </a:br>
            <a:r>
              <a:rPr lang="ru-RU" dirty="0"/>
              <a:t>работы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2A4B56-F3E1-4D2F-B01A-3373F751E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315" y="1749019"/>
            <a:ext cx="2140755" cy="2140755"/>
          </a:xfrm>
          <a:prstGeom prst="rect">
            <a:avLst/>
          </a:prstGeom>
        </p:spPr>
      </p:pic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A3BDD7E1-CFAB-4A2A-A4CD-F9F5CC888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115098"/>
              </p:ext>
            </p:extLst>
          </p:nvPr>
        </p:nvGraphicFramePr>
        <p:xfrm>
          <a:off x="4740940" y="911875"/>
          <a:ext cx="3765123" cy="290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Точечный рисунок" r:id="rId6" imgW="2811960" imgH="2171880" progId="Paint.Picture">
                  <p:embed/>
                </p:oleObj>
              </mc:Choice>
              <mc:Fallback>
                <p:oleObj name="Точечный рисунок" r:id="rId6" imgW="2811960" imgH="2171880" progId="Paint.Picture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A3BDD7E1-CFAB-4A2A-A4CD-F9F5CC888C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0940" y="911875"/>
                        <a:ext cx="3765123" cy="290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2C12E5F-CB5A-40EC-978C-4001716AFA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106391"/>
              </p:ext>
            </p:extLst>
          </p:nvPr>
        </p:nvGraphicFramePr>
        <p:xfrm>
          <a:off x="5077402" y="3864971"/>
          <a:ext cx="3421101" cy="2884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Точечный рисунок" r:id="rId8" imgW="2529720" imgH="2133720" progId="Paint.Picture">
                  <p:embed/>
                </p:oleObj>
              </mc:Choice>
              <mc:Fallback>
                <p:oleObj name="Точечный рисунок" r:id="rId8" imgW="2529720" imgH="2133720" progId="Paint.Picture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2C12E5F-CB5A-40EC-978C-4001716AF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77402" y="3864971"/>
                        <a:ext cx="3421101" cy="2884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7F57006-BFF0-4591-8DED-7E6E5BD0AD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197869"/>
              </p:ext>
            </p:extLst>
          </p:nvPr>
        </p:nvGraphicFramePr>
        <p:xfrm>
          <a:off x="2113475" y="4118795"/>
          <a:ext cx="1170217" cy="254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Точечный рисунок" r:id="rId10" imgW="883800" imgH="1920240" progId="Paint.Picture">
                  <p:embed/>
                </p:oleObj>
              </mc:Choice>
              <mc:Fallback>
                <p:oleObj name="Точечный рисунок" r:id="rId10" imgW="883800" imgH="1920240" progId="Paint.Picture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7F57006-BFF0-4591-8DED-7E6E5BD0AD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13475" y="4118795"/>
                        <a:ext cx="1170217" cy="254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81C6C7-BA3B-4710-A976-82F6BEDD7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0"/>
            <a:ext cx="6526075" cy="6858000"/>
          </a:xfrm>
          <a:prstGeom prst="rect">
            <a:avLst/>
          </a:prstGeom>
        </p:spPr>
      </p:pic>
      <p:sp>
        <p:nvSpPr>
          <p:cNvPr id="272" name="Google Shape;272;g115bf0ec3dc_0_6"/>
          <p:cNvSpPr txBox="1">
            <a:spLocks noGrp="1"/>
          </p:cNvSpPr>
          <p:nvPr>
            <p:ph type="title"/>
          </p:nvPr>
        </p:nvSpPr>
        <p:spPr>
          <a:xfrm>
            <a:off x="247350" y="86925"/>
            <a:ext cx="6153450" cy="91891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Функциональная схема</a:t>
            </a:r>
            <a:endParaRPr dirty="0"/>
          </a:p>
        </p:txBody>
      </p:sp>
      <p:sp>
        <p:nvSpPr>
          <p:cNvPr id="273" name="Google Shape;273;g115bf0ec3dc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212</Words>
  <Application>Microsoft Office PowerPoint</Application>
  <PresentationFormat>Широкоэкранный</PresentationFormat>
  <Paragraphs>77</Paragraphs>
  <Slides>14</Slides>
  <Notes>14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Avenir</vt:lpstr>
      <vt:lpstr>Calibri</vt:lpstr>
      <vt:lpstr>ShapesVTI</vt:lpstr>
      <vt:lpstr>Точечный рисунок</vt:lpstr>
      <vt:lpstr>Проект «Система жизнеобеспечения и мониторинга живого уголка»</vt:lpstr>
      <vt:lpstr>Введение. Проблема и актуальность</vt:lpstr>
      <vt:lpstr>Цель проекта</vt:lpstr>
      <vt:lpstr>Задачи проекта</vt:lpstr>
      <vt:lpstr>Живой уголок</vt:lpstr>
      <vt:lpstr>Анализ рынка</vt:lpstr>
      <vt:lpstr>Кормушка</vt:lpstr>
      <vt:lpstr>Разработка изделия</vt:lpstr>
      <vt:lpstr>Функциональная схема</vt:lpstr>
      <vt:lpstr>Выбор электронных компонентов</vt:lpstr>
      <vt:lpstr>Выбор электронных компонентов</vt:lpstr>
      <vt:lpstr>Экономическая оценка изделия</vt:lpstr>
      <vt:lpstr>Фото прототипов и готового изделия</vt:lpstr>
      <vt:lpstr>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«Система жизнеобеспечения и мониторинга живого уголка»</dc:title>
  <dc:creator>Артём Сацкий</dc:creator>
  <cp:lastModifiedBy>student</cp:lastModifiedBy>
  <cp:revision>3</cp:revision>
  <dcterms:created xsi:type="dcterms:W3CDTF">2022-02-15T06:50:02Z</dcterms:created>
  <dcterms:modified xsi:type="dcterms:W3CDTF">2022-02-28T16:43:30Z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